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6" r:id="rId5"/>
    <p:sldId id="257" r:id="rId6"/>
    <p:sldId id="260" r:id="rId7"/>
    <p:sldId id="261" r:id="rId8"/>
    <p:sldId id="262" r:id="rId9"/>
    <p:sldId id="263" r:id="rId10"/>
    <p:sldId id="268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002" y="270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F9D9-71D0-4217-BE84-18BA143A45F9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A4AC-BB30-4508-86BC-B86EE2740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90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F9D9-71D0-4217-BE84-18BA143A45F9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A4AC-BB30-4508-86BC-B86EE2740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F9D9-71D0-4217-BE84-18BA143A45F9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A4AC-BB30-4508-86BC-B86EE2740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4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F9D9-71D0-4217-BE84-18BA143A45F9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A4AC-BB30-4508-86BC-B86EE2740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93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F9D9-71D0-4217-BE84-18BA143A45F9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A4AC-BB30-4508-86BC-B86EE2740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83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F9D9-71D0-4217-BE84-18BA143A45F9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A4AC-BB30-4508-86BC-B86EE2740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6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F9D9-71D0-4217-BE84-18BA143A45F9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A4AC-BB30-4508-86BC-B86EE2740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76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F9D9-71D0-4217-BE84-18BA143A45F9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A4AC-BB30-4508-86BC-B86EE2740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61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F9D9-71D0-4217-BE84-18BA143A45F9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A4AC-BB30-4508-86BC-B86EE2740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26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F9D9-71D0-4217-BE84-18BA143A45F9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A4AC-BB30-4508-86BC-B86EE2740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96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F9D9-71D0-4217-BE84-18BA143A45F9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A4AC-BB30-4508-86BC-B86EE2740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46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F9D9-71D0-4217-BE84-18BA143A45F9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8A4AC-BB30-4508-86BC-B86EE2740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59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ia.ru/location_Thailand" TargetMode="External"/><Relationship Id="rId2" Type="http://schemas.openxmlformats.org/officeDocument/2006/relationships/hyperlink" Target="https://ria.ru/category_rasprostranenie-novogo-koronavirus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mp.com/news/asia/southeast-asia/article/3048629/coronavirus-thailand-has-apparent-treatment-succes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8640" y="4725144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основе Временных методические рекомендаций Минздрава России вер.3 (03.03.2020)</a:t>
            </a:r>
          </a:p>
          <a:p>
            <a:endParaRPr lang="ru-RU" dirty="0"/>
          </a:p>
        </p:txBody>
      </p:sp>
      <p:pic>
        <p:nvPicPr>
          <p:cNvPr id="1026" name="Picture 2" descr="ÐÐ°ÑÑÐ¸Ð½ÐºÐ¸ Ð¿Ð¾ Ð·Ð°Ð¿ÑÐ¾ÑÑ &quot;ÐºÐ¾ÑÐ¾Ð½Ð°Ð²Ð¸ÑÑÑ COVID-1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619706" cy="332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&quot;Ð¼Ð¸Ð½Ð·Ð´ÑÐ°Ð² ÑÑ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56" y="260648"/>
            <a:ext cx="2075681" cy="1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17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Перспективы </a:t>
            </a:r>
            <a:r>
              <a:rPr lang="ru-RU" sz="2800" b="1" dirty="0" err="1" smtClean="0">
                <a:solidFill>
                  <a:srgbClr val="C00000"/>
                </a:solidFill>
              </a:rPr>
              <a:t>тераии</a:t>
            </a: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</a:rPr>
              <a:t>COVID-19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68863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В тяжелых случаях  взрослых с  ОРДС взрослых – рекомендуется применять</a:t>
            </a:r>
            <a:r>
              <a:rPr lang="ru-RU" b="1" dirty="0" smtClean="0">
                <a:solidFill>
                  <a:srgbClr val="C00000"/>
                </a:solidFill>
              </a:rPr>
              <a:t> тканевой активатор </a:t>
            </a:r>
            <a:r>
              <a:rPr lang="ru-RU" b="1" dirty="0" err="1" smtClean="0">
                <a:solidFill>
                  <a:srgbClr val="C00000"/>
                </a:solidFill>
              </a:rPr>
              <a:t>плзминогена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[t-PA]: </a:t>
            </a:r>
            <a:r>
              <a:rPr lang="en-US" b="1" dirty="0" smtClean="0"/>
              <a:t>APSAC </a:t>
            </a:r>
            <a:r>
              <a:rPr lang="ru-RU" b="1" dirty="0" smtClean="0"/>
              <a:t> или </a:t>
            </a:r>
            <a:r>
              <a:rPr lang="ru-RU" b="1" dirty="0" err="1" smtClean="0"/>
              <a:t>Актелиза</a:t>
            </a:r>
            <a:r>
              <a:rPr lang="ru-RU" b="1" dirty="0"/>
              <a:t> </a:t>
            </a:r>
            <a:r>
              <a:rPr lang="en-US" b="1" dirty="0"/>
              <a:t>[</a:t>
            </a:r>
            <a:r>
              <a:rPr lang="ru-RU" b="1" dirty="0" err="1"/>
              <a:t>Альтеплаза</a:t>
            </a:r>
            <a:r>
              <a:rPr lang="en-US" b="1" dirty="0" smtClean="0"/>
              <a:t>]</a:t>
            </a:r>
            <a:r>
              <a:rPr lang="ru-RU" b="1" dirty="0" smtClean="0"/>
              <a:t> в профилактических  и </a:t>
            </a:r>
            <a:r>
              <a:rPr lang="ru-RU" b="1" dirty="0" err="1" smtClean="0"/>
              <a:t>субпрофилактических</a:t>
            </a:r>
            <a:r>
              <a:rPr lang="ru-RU" b="1" dirty="0" smtClean="0"/>
              <a:t> дозах</a:t>
            </a:r>
            <a:r>
              <a:rPr lang="ru-RU" b="1" dirty="0" smtClean="0"/>
              <a:t>;</a:t>
            </a: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Профилактика </a:t>
            </a:r>
            <a:r>
              <a:rPr lang="ru-RU" b="1" dirty="0" err="1" smtClean="0"/>
              <a:t>короновируса</a:t>
            </a:r>
            <a:r>
              <a:rPr lang="ru-RU" b="1" dirty="0" smtClean="0"/>
              <a:t> до массового применения таргетной вакцины теоретически возможна путем переливания </a:t>
            </a:r>
            <a:r>
              <a:rPr lang="ru-RU" b="1" dirty="0" smtClean="0">
                <a:solidFill>
                  <a:srgbClr val="C00000"/>
                </a:solidFill>
              </a:rPr>
              <a:t>аллогенной иммунизированной плазмы от больных, перенесших </a:t>
            </a:r>
            <a:r>
              <a:rPr lang="en-US" b="1" dirty="0" smtClean="0">
                <a:solidFill>
                  <a:srgbClr val="C00000"/>
                </a:solidFill>
              </a:rPr>
              <a:t>COVID-19</a:t>
            </a:r>
            <a:r>
              <a:rPr lang="ru-RU" b="1" dirty="0" smtClean="0"/>
              <a:t>, при условии профилактики изосенсибилизации  и вирусной безопасности СЗП.</a:t>
            </a: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endParaRPr lang="ru-RU" sz="3600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47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ÐÐ°ÑÑÐ¸Ð½ÐºÐ¸ Ð¿Ð¾ Ð·Ð°Ð¿ÑÐ¾ÑÑ &quot;Ð¿ÑÐ¾ÑÐ¾ÐºÐ¾Ð» Ð»ÐµÑÐµÐ½Ð¸Ñ ÐºÐ¾ÑÐ¾Ð½Ð¾Ð²Ð¸ÑÑÑ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34" y="129876"/>
            <a:ext cx="9144000" cy="64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430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Ð·Ð¾Ð±ÑÐ°Ð¶ÐµÐ½Ð¸Ðµ Ð»ÐµÐ³ÐºÐ¸Ñ, Ð¿Ð¾ÑÐ°Ð¶ÐµÐ½Ð½ÑÑ ÐºÐ¾ÑÐ¾Ð½Ð°Ð²Ð¸ÑÑÑÐ¾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F:\%D0%9A%D0%BE%D1%80%D0%BE%D0%BD%D0%BE%D0%B2%D0%B8%D1%80%D1%83%D1%81_2020\%D0%BB%D0%B5%D0%B3%D0%BA%D0%B8%D0%B5 %D0%BF%D1%80%D0%B8 %D0%BA%D0%BE%D1%80%D0%BE%D0%BD%D0%BE%D0%B2%D0%B8%D1%80%D1%83%D1%81%D0%B5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60338"/>
            <a:ext cx="2314809" cy="23148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0079" y="44624"/>
            <a:ext cx="8988425" cy="65864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3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Берегите себя и своих близких, </a:t>
            </a:r>
          </a:p>
          <a:p>
            <a:pPr algn="r"/>
            <a:r>
              <a:rPr lang="ru-RU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строго    выполняйте </a:t>
            </a:r>
          </a:p>
          <a:p>
            <a:pPr algn="r"/>
            <a:r>
              <a:rPr lang="ru-RU" sz="3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рекомендации, </a:t>
            </a:r>
          </a:p>
          <a:p>
            <a:pPr algn="r"/>
            <a:r>
              <a:rPr lang="ru-RU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ru-RU" sz="3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пониманием принимайте все карантинные </a:t>
            </a:r>
            <a:r>
              <a:rPr lang="ru-RU" sz="3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</a:t>
            </a:r>
            <a:endParaRPr lang="ru-RU" sz="3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3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предпринимаемые силовыми структурами и службой </a:t>
            </a:r>
            <a:r>
              <a:rPr lang="ru-RU" sz="3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Роспотребназрора</a:t>
            </a:r>
            <a:r>
              <a:rPr lang="ru-RU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включая </a:t>
            </a: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самоизоляцию.</a:t>
            </a:r>
            <a:endParaRPr lang="ru-RU" sz="3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Оставайтесь дома в периоду вынужденных Федеральных каникул</a:t>
            </a:r>
          </a:p>
          <a:p>
            <a:pPr algn="ctr"/>
            <a:r>
              <a:rPr lang="ru-RU" sz="3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30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 </a:t>
            </a:r>
            <a:r>
              <a:rPr lang="ru-RU" sz="30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r>
              <a:rPr lang="ru-RU" sz="3000" b="1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8.03 </a:t>
            </a:r>
            <a:r>
              <a:rPr lang="ru-RU" sz="3000" b="1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 </a:t>
            </a:r>
            <a:r>
              <a:rPr lang="ru-RU" sz="3000" b="1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05.04.2020 </a:t>
            </a:r>
            <a:r>
              <a:rPr lang="ru-RU" sz="3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г.</a:t>
            </a:r>
            <a:endParaRPr lang="ru-RU" sz="3000" b="1" dirty="0" smtClean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Берегите </a:t>
            </a:r>
            <a:r>
              <a:rPr lang="ru-RU" sz="3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себя, </a:t>
            </a:r>
            <a:r>
              <a:rPr lang="ru-RU" sz="3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своих близких и будьте здоровы!</a:t>
            </a:r>
          </a:p>
          <a:p>
            <a:pPr algn="r"/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Путин В.В., 25.03.2020г. </a:t>
            </a:r>
            <a:r>
              <a:rPr lang="ru-RU" sz="3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6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ÐÐ°ÑÑÐ¸Ð½ÐºÐ¸ Ð¿Ð¾ Ð·Ð°Ð¿ÑÐ¾ÑÑ &quot;Ð¿ÑÐ¾ÑÐ¾ÐºÐ¾Ð» Ð»ÐµÑÐµÐ½Ð¸Ñ ÐºÐ¾ÑÐ¾Ð½Ð¾Ð²Ð¸ÑÑÑÐ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4" descr="ÐÐ°ÑÑÐ¸Ð½ÐºÐ¸ Ð¿Ð¾ Ð·Ð°Ð¿ÑÐ¾ÑÑ &quot;Ð¿ÑÐ¾ÑÐ¾ÐºÐ¾Ð» Ð»ÐµÑÐµÐ½Ð¸Ñ ÐºÐ¾ÑÐ¾Ð½Ð¾Ð²Ð¸ÑÑÑÐ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8" name="Picture 6" descr="ÐÐ°ÑÑÐ¸Ð½ÐºÐ¸ Ð¿Ð¾ Ð·Ð°Ð¿ÑÐ¾ÑÑ &quot;Ð¿ÑÐ¾ÑÐ¾ÐºÐ¾Ð» Ð»ÐµÑÐµÐ½Ð¸Ñ ÐºÐ¾ÑÐ¾Ð½Ð¾Ð²Ð¸ÑÑÑ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6" y="329619"/>
            <a:ext cx="8900688" cy="565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76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8" y="160338"/>
            <a:ext cx="8949690" cy="6509022"/>
          </a:xfrm>
        </p:spPr>
      </p:pic>
      <p:sp>
        <p:nvSpPr>
          <p:cNvPr id="4" name="AutoShape 2" descr="ÐÐ°ÑÑÐ¸Ð½ÐºÐ¸ Ð¿Ð¾ Ð·Ð°Ð¿ÑÐ¾ÑÑ &quot;Ð¿Ð¾ÑÐ°Ð¶ÐµÐ½Ð¸Ðµ Ð»ÐµÐ³ÐºÐ¸Ñ Ð¿ÑÐ¸ ÐºÐ¾ÑÐ¾Ð½Ð¾Ð²Ð¸ÑÑÑÐ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&quot;Ð¿Ð¾ÑÐ°Ð¶ÐµÐ½Ð¸Ðµ Ð»ÐµÐ³ÐºÐ¸Ñ Ð¿ÑÐ¸ ÐºÐ¾ÑÐ¾Ð½Ð¾Ð²Ð¸ÑÑÑÐµ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ÐÐ°ÑÑÐ¸Ð½ÐºÐ¸ Ð¿Ð¾ Ð·Ð°Ð¿ÑÐ¾ÑÑ &quot;ÐºÐ¾ÑÐ¾Ð½Ð°Ð²Ð¸ÑÑÑ COVID-1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t="56858" r="39251"/>
          <a:stretch/>
        </p:blipFill>
        <p:spPr bwMode="auto">
          <a:xfrm>
            <a:off x="6141562" y="5580131"/>
            <a:ext cx="3002438" cy="88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07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021288"/>
            <a:ext cx="8229600" cy="608931"/>
          </a:xfrm>
        </p:spPr>
        <p:txBody>
          <a:bodyPr>
            <a:noAutofit/>
          </a:bodyPr>
          <a:lstStyle/>
          <a:p>
            <a:r>
              <a:rPr lang="ru-RU" sz="2000" dirty="0" smtClean="0"/>
              <a:t>Активация суперинфекции в рамках </a:t>
            </a:r>
            <a:r>
              <a:rPr lang="ru-RU" sz="2000" dirty="0" err="1" smtClean="0"/>
              <a:t>иммуноагрессивного</a:t>
            </a:r>
            <a:r>
              <a:rPr lang="ru-RU" sz="2000" dirty="0" smtClean="0"/>
              <a:t> действия </a:t>
            </a:r>
            <a:r>
              <a:rPr lang="ru-RU" sz="2000" dirty="0" err="1" smtClean="0"/>
              <a:t>короновируса</a:t>
            </a:r>
            <a:r>
              <a:rPr lang="ru-RU" sz="2000" dirty="0" smtClean="0"/>
              <a:t> с развитием </a:t>
            </a:r>
            <a:r>
              <a:rPr lang="ru-RU" sz="2000" dirty="0" err="1" smtClean="0"/>
              <a:t>певмофиброза</a:t>
            </a:r>
            <a:r>
              <a:rPr lang="ru-RU" sz="2000" dirty="0" smtClean="0"/>
              <a:t> и ОРДС взрослых… </a:t>
            </a:r>
            <a:endParaRPr lang="ru-RU" sz="2000" dirty="0"/>
          </a:p>
        </p:txBody>
      </p:sp>
      <p:pic>
        <p:nvPicPr>
          <p:cNvPr id="4098" name="Picture 2" descr="https://icdn.lenta.ru/images/2020/03/24/19/20200324192336095/pic_2f1a9de7749b66f2a2031b4fb56918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1692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73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Clinical course and risk factors for mortality of adult inpatients with COVID-19 in Wuhan, China: a retrospective cohort study </a:t>
            </a:r>
            <a:endParaRPr lang="ru-RU" sz="2400" b="1" dirty="0" smtClean="0"/>
          </a:p>
          <a:p>
            <a:r>
              <a:rPr lang="en-US" sz="2400" dirty="0" err="1" smtClean="0"/>
              <a:t>Fei</a:t>
            </a:r>
            <a:r>
              <a:rPr lang="en-US" sz="2400" dirty="0" smtClean="0"/>
              <a:t> Zhou*, Ting Yu*, </a:t>
            </a:r>
            <a:r>
              <a:rPr lang="en-US" sz="2400" dirty="0" err="1" smtClean="0"/>
              <a:t>Ronghui</a:t>
            </a:r>
            <a:r>
              <a:rPr lang="en-US" sz="2400" dirty="0" smtClean="0"/>
              <a:t> Du*, </a:t>
            </a:r>
            <a:r>
              <a:rPr lang="en-US" sz="2400" dirty="0" err="1" smtClean="0"/>
              <a:t>Guohui</a:t>
            </a:r>
            <a:r>
              <a:rPr lang="en-US" sz="2400" dirty="0" smtClean="0"/>
              <a:t> Fan*, Ying Liu*, </a:t>
            </a:r>
            <a:r>
              <a:rPr lang="en-US" sz="2400" dirty="0" err="1" smtClean="0"/>
              <a:t>Zhibo</a:t>
            </a:r>
            <a:r>
              <a:rPr lang="en-US" sz="2400" dirty="0" smtClean="0"/>
              <a:t> Liu*, </a:t>
            </a:r>
            <a:r>
              <a:rPr lang="en-US" sz="2400" dirty="0" err="1" smtClean="0"/>
              <a:t>Jie</a:t>
            </a:r>
            <a:r>
              <a:rPr lang="en-US" sz="2400" dirty="0" smtClean="0"/>
              <a:t> Xiang*, </a:t>
            </a:r>
            <a:r>
              <a:rPr lang="en-US" sz="2400" dirty="0" err="1" smtClean="0"/>
              <a:t>Yeming</a:t>
            </a:r>
            <a:r>
              <a:rPr lang="en-US" sz="2400" dirty="0" smtClean="0"/>
              <a:t> Wang, Bin Song, </a:t>
            </a:r>
            <a:r>
              <a:rPr lang="en-US" sz="2400" dirty="0" err="1" smtClean="0"/>
              <a:t>Xiaoying</a:t>
            </a:r>
            <a:r>
              <a:rPr lang="en-US" sz="2400" dirty="0" smtClean="0"/>
              <a:t> </a:t>
            </a:r>
            <a:r>
              <a:rPr lang="en-US" sz="2400" dirty="0" err="1" smtClean="0"/>
              <a:t>Gu</a:t>
            </a:r>
            <a:r>
              <a:rPr lang="en-US" sz="2400" dirty="0" smtClean="0"/>
              <a:t>, Lulu Guan, Yuan Wei, Hui Li, </a:t>
            </a:r>
            <a:r>
              <a:rPr lang="en-US" sz="2400" dirty="0" err="1" smtClean="0"/>
              <a:t>Xudong</a:t>
            </a:r>
            <a:r>
              <a:rPr lang="en-US" sz="2400" dirty="0" smtClean="0"/>
              <a:t> Wu, </a:t>
            </a:r>
            <a:r>
              <a:rPr lang="en-US" sz="2400" dirty="0" err="1" smtClean="0"/>
              <a:t>Jiuyang</a:t>
            </a:r>
            <a:r>
              <a:rPr lang="en-US" sz="2400" dirty="0" smtClean="0"/>
              <a:t> Xu, </a:t>
            </a:r>
            <a:r>
              <a:rPr lang="en-US" sz="2400" dirty="0" err="1" smtClean="0"/>
              <a:t>Shengjin</a:t>
            </a:r>
            <a:r>
              <a:rPr lang="en-US" sz="2400" dirty="0" smtClean="0"/>
              <a:t> </a:t>
            </a:r>
            <a:r>
              <a:rPr lang="en-US" sz="2400" dirty="0" err="1" smtClean="0"/>
              <a:t>Tu</a:t>
            </a:r>
            <a:r>
              <a:rPr lang="en-US" sz="2400" dirty="0" smtClean="0"/>
              <a:t>, Yi Zhang, Hua Chen, Bin Cao Summary </a:t>
            </a:r>
            <a:endParaRPr lang="ru-RU" sz="2400" dirty="0" smtClean="0"/>
          </a:p>
          <a:p>
            <a:endParaRPr lang="ru-RU" sz="2400" dirty="0"/>
          </a:p>
          <a:p>
            <a:r>
              <a:rPr lang="en-US" sz="2400" dirty="0" smtClean="0"/>
              <a:t>Background Since December, 2019, Wuhan, China, has experienced an outbreak of coronavirus disease 2019 (COVID-19), caused by the severe acute respiratory syndrome coronavirus 2 (SARS-CoV-2). Epidemiological and clinical characteristics of patients with COVID-19 have been reported but risk factors for mortality and a detailed clinical course of illness, including viral shedding, have not been well described.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6593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686800" cy="593752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МОСКВА, 3 </a:t>
            </a:r>
            <a:r>
              <a:rPr lang="ru-RU" b="1" dirty="0" err="1" smtClean="0"/>
              <a:t>фев</a:t>
            </a:r>
            <a:r>
              <a:rPr lang="ru-RU" b="1" dirty="0" smtClean="0"/>
              <a:t> 2020г </a:t>
            </a:r>
            <a:r>
              <a:rPr lang="ru-RU" b="1" dirty="0"/>
              <a:t>- РИА Новости.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Комбинация </a:t>
            </a:r>
            <a:r>
              <a:rPr lang="ru-RU" dirty="0"/>
              <a:t>из препарата против </a:t>
            </a:r>
            <a:r>
              <a:rPr lang="ru-RU" dirty="0" smtClean="0"/>
              <a:t>ВИЧ-инфекции </a:t>
            </a:r>
            <a:r>
              <a:rPr lang="ru-RU" dirty="0"/>
              <a:t>и лекарства от гриппа оказались эффективными в лечении пациентки с </a:t>
            </a:r>
            <a:r>
              <a:rPr lang="ru-RU" dirty="0" err="1">
                <a:hlinkClick r:id="rId2"/>
              </a:rPr>
              <a:t>коронавирусом</a:t>
            </a:r>
            <a:r>
              <a:rPr lang="ru-RU" dirty="0">
                <a:hlinkClick r:id="rId2"/>
              </a:rPr>
              <a:t> 2019-nCoV</a:t>
            </a:r>
            <a:r>
              <a:rPr lang="ru-RU" dirty="0"/>
              <a:t> в </a:t>
            </a:r>
            <a:r>
              <a:rPr lang="ru-RU" dirty="0">
                <a:hlinkClick r:id="rId3"/>
              </a:rPr>
              <a:t>Таиланде</a:t>
            </a:r>
            <a:r>
              <a:rPr lang="ru-RU" dirty="0"/>
              <a:t>, пишет газета </a:t>
            </a:r>
            <a:r>
              <a:rPr lang="ru-RU" dirty="0" err="1">
                <a:hlinkClick r:id="rId4"/>
              </a:rPr>
              <a:t>South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China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Morning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Post</a:t>
            </a:r>
            <a:r>
              <a:rPr lang="ru-RU" dirty="0"/>
              <a:t> со ссылкой на заявление министерства здравоохранения королевства.</a:t>
            </a:r>
          </a:p>
          <a:p>
            <a:r>
              <a:rPr lang="ru-RU" dirty="0" smtClean="0"/>
              <a:t>1. Лекарство </a:t>
            </a:r>
            <a:r>
              <a:rPr lang="ru-RU" dirty="0"/>
              <a:t>от гриппа "</a:t>
            </a:r>
            <a:r>
              <a:rPr lang="ru-RU" dirty="0" err="1"/>
              <a:t>Осельтамивир</a:t>
            </a:r>
            <a:r>
              <a:rPr lang="ru-RU" dirty="0"/>
              <a:t>", которое применялось для лечения ближневосточного респираторного синдрома (MERS</a:t>
            </a:r>
            <a:r>
              <a:rPr lang="ru-RU" dirty="0" smtClean="0"/>
              <a:t>),</a:t>
            </a:r>
          </a:p>
          <a:p>
            <a:r>
              <a:rPr lang="ru-RU" dirty="0" smtClean="0"/>
              <a:t>2. АВРП -  </a:t>
            </a:r>
            <a:r>
              <a:rPr lang="ru-RU" dirty="0"/>
              <a:t>"</a:t>
            </a:r>
            <a:r>
              <a:rPr lang="ru-RU" dirty="0" err="1"/>
              <a:t>Лопинавир</a:t>
            </a:r>
            <a:r>
              <a:rPr lang="ru-RU" dirty="0"/>
              <a:t> / </a:t>
            </a:r>
            <a:r>
              <a:rPr lang="ru-RU" dirty="0" err="1"/>
              <a:t>Ритонавир</a:t>
            </a:r>
            <a:r>
              <a:rPr lang="ru-RU" dirty="0"/>
              <a:t>". Через 48 часов после введения препаратов лабораторный тест на </a:t>
            </a:r>
            <a:r>
              <a:rPr lang="ru-RU" dirty="0" err="1"/>
              <a:t>коронавирус</a:t>
            </a:r>
            <a:r>
              <a:rPr lang="ru-RU" dirty="0"/>
              <a:t> дал отрицательный результат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препарат группы интерферона 2 </a:t>
            </a:r>
            <a:r>
              <a:rPr lang="ru-RU" dirty="0" err="1" smtClean="0"/>
              <a:t>бетта</a:t>
            </a:r>
            <a:r>
              <a:rPr lang="ru-RU" dirty="0" smtClean="0"/>
              <a:t> - </a:t>
            </a:r>
            <a:r>
              <a:rPr lang="ru-RU" dirty="0" err="1" smtClean="0"/>
              <a:t>рибавирин</a:t>
            </a:r>
            <a:endParaRPr lang="ru-RU" dirty="0"/>
          </a:p>
          <a:p>
            <a:r>
              <a:rPr lang="ru-RU" dirty="0" smtClean="0"/>
              <a:t>вируса </a:t>
            </a:r>
            <a:r>
              <a:rPr lang="ru-RU" dirty="0"/>
              <a:t>находятся под наблюдением.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76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8" y="404664"/>
            <a:ext cx="8507368" cy="6120680"/>
          </a:xfrm>
        </p:spPr>
      </p:pic>
    </p:spTree>
    <p:extLst>
      <p:ext uri="{BB962C8B-B14F-4D97-AF65-F5344CB8AC3E}">
        <p14:creationId xmlns:p14="http://schemas.microsoft.com/office/powerpoint/2010/main" val="615372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165088" cy="6123816"/>
          </a:xfrm>
        </p:spPr>
      </p:pic>
    </p:spTree>
    <p:extLst>
      <p:ext uri="{BB962C8B-B14F-4D97-AF65-F5344CB8AC3E}">
        <p14:creationId xmlns:p14="http://schemas.microsoft.com/office/powerpoint/2010/main" val="84298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Программа терапии </a:t>
            </a:r>
            <a:r>
              <a:rPr lang="en-US" sz="2800" b="1" dirty="0" smtClean="0">
                <a:solidFill>
                  <a:srgbClr val="C00000"/>
                </a:solidFill>
              </a:rPr>
              <a:t>COVID-19 </a:t>
            </a:r>
            <a:r>
              <a:rPr lang="ru-RU" sz="2800" b="1" dirty="0" smtClean="0">
                <a:solidFill>
                  <a:srgbClr val="C00000"/>
                </a:solidFill>
              </a:rPr>
              <a:t>– Испания, 25.03.2020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6886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err="1" smtClean="0"/>
              <a:t>Клексан</a:t>
            </a:r>
            <a:r>
              <a:rPr lang="ru-RU" b="1" dirty="0" smtClean="0"/>
              <a:t> /</a:t>
            </a:r>
            <a:r>
              <a:rPr lang="ru-RU" b="1" dirty="0" err="1" smtClean="0"/>
              <a:t>энок</a:t>
            </a:r>
            <a:r>
              <a:rPr lang="en-US" b="1" dirty="0" smtClean="0"/>
              <a:t>c</a:t>
            </a:r>
            <a:r>
              <a:rPr lang="ru-RU" b="1" dirty="0" err="1" smtClean="0"/>
              <a:t>апарин</a:t>
            </a:r>
            <a:r>
              <a:rPr lang="en-US" b="1" dirty="0" smtClean="0"/>
              <a:t> Na</a:t>
            </a:r>
            <a:r>
              <a:rPr lang="ru-RU" b="1" dirty="0" smtClean="0"/>
              <a:t>/ </a:t>
            </a:r>
            <a:r>
              <a:rPr lang="ru-RU" dirty="0" smtClean="0"/>
              <a:t>4000МЕ-0,4 мл- </a:t>
            </a:r>
            <a:br>
              <a:rPr lang="ru-RU" dirty="0" smtClean="0"/>
            </a:br>
            <a:r>
              <a:rPr lang="ru-RU" dirty="0" smtClean="0"/>
              <a:t>№10 утром после завтрака</a:t>
            </a:r>
            <a:r>
              <a:rPr lang="ru-RU" b="1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err="1" smtClean="0"/>
              <a:t>Амоксициллин+клавулоновая</a:t>
            </a:r>
            <a:r>
              <a:rPr lang="ru-RU" b="1" dirty="0" smtClean="0"/>
              <a:t> к-та – </a:t>
            </a:r>
          </a:p>
          <a:p>
            <a:pPr marL="0" indent="0">
              <a:buNone/>
            </a:pPr>
            <a:r>
              <a:rPr lang="ru-RU" b="1" dirty="0" smtClean="0"/>
              <a:t>  «</a:t>
            </a:r>
            <a:r>
              <a:rPr lang="ru-RU" b="1" dirty="0" err="1" smtClean="0"/>
              <a:t>Амокси</a:t>
            </a:r>
            <a:r>
              <a:rPr lang="ru-RU" b="1" dirty="0" err="1" smtClean="0"/>
              <a:t>кл</a:t>
            </a:r>
            <a:r>
              <a:rPr lang="ru-RU" b="1" dirty="0" err="1" smtClean="0"/>
              <a:t>ав</a:t>
            </a:r>
            <a:r>
              <a:rPr lang="ru-RU" b="1" dirty="0" smtClean="0"/>
              <a:t>» </a:t>
            </a:r>
            <a:r>
              <a:rPr lang="ru-RU" dirty="0" smtClean="0"/>
              <a:t>75\125 мг 1 раз в </a:t>
            </a:r>
            <a:r>
              <a:rPr lang="ru-RU" dirty="0"/>
              <a:t>8 </a:t>
            </a:r>
            <a:r>
              <a:rPr lang="ru-RU" dirty="0" smtClean="0"/>
              <a:t>часов –7 </a:t>
            </a:r>
            <a:r>
              <a:rPr lang="ru-RU" dirty="0" err="1" smtClean="0"/>
              <a:t>дн</a:t>
            </a:r>
            <a:r>
              <a:rPr lang="ru-RU" dirty="0" smtClean="0"/>
              <a:t>.;</a:t>
            </a:r>
          </a:p>
          <a:p>
            <a:pPr marL="514350" indent="-514350">
              <a:buAutoNum type="arabicPeriod" startAt="3"/>
            </a:pPr>
            <a:r>
              <a:rPr lang="ru-RU" b="1" dirty="0" smtClean="0"/>
              <a:t>Парацетамол </a:t>
            </a:r>
            <a:r>
              <a:rPr lang="ru-RU" b="1" dirty="0"/>
              <a:t>650 </a:t>
            </a:r>
            <a:r>
              <a:rPr lang="ru-RU" b="1" dirty="0" smtClean="0"/>
              <a:t>мг – </a:t>
            </a:r>
            <a:r>
              <a:rPr lang="ru-RU" dirty="0" smtClean="0"/>
              <a:t>3 раза в сутки – 5 дней</a:t>
            </a:r>
            <a:r>
              <a:rPr lang="ru-RU" dirty="0" smtClean="0"/>
              <a:t>;</a:t>
            </a:r>
          </a:p>
          <a:p>
            <a:pPr marL="514350" indent="-514350">
              <a:buAutoNum type="arabicPeriod" startAt="3"/>
            </a:pPr>
            <a:r>
              <a:rPr lang="ru-RU" dirty="0" smtClean="0"/>
              <a:t> </a:t>
            </a:r>
            <a:r>
              <a:rPr lang="ru-RU" b="1" dirty="0" err="1" smtClean="0"/>
              <a:t>Гидоксихлорохин</a:t>
            </a:r>
            <a:r>
              <a:rPr lang="ru-RU" b="1" dirty="0" smtClean="0"/>
              <a:t>   </a:t>
            </a:r>
            <a:r>
              <a:rPr lang="ru-RU" b="1" dirty="0" smtClean="0"/>
              <a:t>«</a:t>
            </a:r>
            <a:r>
              <a:rPr lang="ru-RU" b="1" dirty="0" err="1" smtClean="0"/>
              <a:t>Плаквинил</a:t>
            </a:r>
            <a:r>
              <a:rPr lang="ru-RU" b="1" dirty="0" smtClean="0"/>
              <a:t>, </a:t>
            </a:r>
            <a:r>
              <a:rPr lang="ru-RU" b="1" dirty="0" err="1" smtClean="0"/>
              <a:t>Имуран</a:t>
            </a:r>
            <a:r>
              <a:rPr lang="ru-RU" b="1" dirty="0" smtClean="0"/>
              <a:t>» </a:t>
            </a:r>
            <a:r>
              <a:rPr lang="ru-RU" dirty="0" smtClean="0"/>
              <a:t>200 мг утром и днем после еды – 7 дней;</a:t>
            </a:r>
          </a:p>
          <a:p>
            <a:pPr marL="514350" indent="-514350">
              <a:buFont typeface="+mj-lt"/>
              <a:buAutoNum type="arabicPeriod"/>
            </a:pP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endParaRPr lang="ru-RU" sz="3600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095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312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терапии COVID-19 – Испания, 25.03.2020</vt:lpstr>
      <vt:lpstr>Перспективы тераии  COVID-19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Стурова</dc:creator>
  <cp:lastModifiedBy>Елена Стурова</cp:lastModifiedBy>
  <cp:revision>12</cp:revision>
  <dcterms:created xsi:type="dcterms:W3CDTF">2020-03-26T03:26:48Z</dcterms:created>
  <dcterms:modified xsi:type="dcterms:W3CDTF">2020-03-27T04:37:52Z</dcterms:modified>
</cp:coreProperties>
</file>